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70E9A-90F0-4DB2-9288-A48068E24B51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AF17B-7734-486B-8509-5E9B2C524E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5900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1D2F0-7641-412A-88EC-89B54F6D6153}" type="datetimeFigureOut">
              <a:rPr lang="en-MY" smtClean="0"/>
              <a:pPr/>
              <a:t>26/1/2015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EA6E9-3E8A-4570-BD35-CC0A48DEA98F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136858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EA6E9-3E8A-4570-BD35-CC0A48DEA98F}" type="slidenum">
              <a:rPr lang="en-MY" smtClean="0"/>
              <a:pPr/>
              <a:t>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3970160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F37D53-901A-47FA-975B-17F4010F566A}" type="datetimeFigureOut">
              <a:rPr lang="en-MY" smtClean="0"/>
              <a:pPr/>
              <a:t>26/1/2015</a:t>
            </a:fld>
            <a:endParaRPr lang="en-MY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MY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A90E95-2D16-4A95-98B2-1606DC66FD7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F37D53-901A-47FA-975B-17F4010F566A}" type="datetimeFigureOut">
              <a:rPr lang="en-MY" smtClean="0"/>
              <a:pPr/>
              <a:t>26/1/2015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A90E95-2D16-4A95-98B2-1606DC66FD7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F37D53-901A-47FA-975B-17F4010F566A}" type="datetimeFigureOut">
              <a:rPr lang="en-MY" smtClean="0"/>
              <a:pPr/>
              <a:t>26/1/2015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A90E95-2D16-4A95-98B2-1606DC66FD7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F37D53-901A-47FA-975B-17F4010F566A}" type="datetimeFigureOut">
              <a:rPr lang="en-MY" smtClean="0"/>
              <a:pPr/>
              <a:t>26/1/2015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A90E95-2D16-4A95-98B2-1606DC66FD71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F37D53-901A-47FA-975B-17F4010F566A}" type="datetimeFigureOut">
              <a:rPr lang="en-MY" smtClean="0"/>
              <a:pPr/>
              <a:t>26/1/2015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A90E95-2D16-4A95-98B2-1606DC66FD71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F37D53-901A-47FA-975B-17F4010F566A}" type="datetimeFigureOut">
              <a:rPr lang="en-MY" smtClean="0"/>
              <a:pPr/>
              <a:t>26/1/2015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A90E95-2D16-4A95-98B2-1606DC66FD71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F37D53-901A-47FA-975B-17F4010F566A}" type="datetimeFigureOut">
              <a:rPr lang="en-MY" smtClean="0"/>
              <a:pPr/>
              <a:t>26/1/2015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A90E95-2D16-4A95-98B2-1606DC66FD7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F37D53-901A-47FA-975B-17F4010F566A}" type="datetimeFigureOut">
              <a:rPr lang="en-MY" smtClean="0"/>
              <a:pPr/>
              <a:t>26/1/2015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A90E95-2D16-4A95-98B2-1606DC66FD71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F37D53-901A-47FA-975B-17F4010F566A}" type="datetimeFigureOut">
              <a:rPr lang="en-MY" smtClean="0"/>
              <a:pPr/>
              <a:t>26/1/2015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A90E95-2D16-4A95-98B2-1606DC66FD7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8F37D53-901A-47FA-975B-17F4010F566A}" type="datetimeFigureOut">
              <a:rPr lang="en-MY" smtClean="0"/>
              <a:pPr/>
              <a:t>26/1/2015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A90E95-2D16-4A95-98B2-1606DC66FD7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F37D53-901A-47FA-975B-17F4010F566A}" type="datetimeFigureOut">
              <a:rPr lang="en-MY" smtClean="0"/>
              <a:pPr/>
              <a:t>26/1/2015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A90E95-2D16-4A95-98B2-1606DC66FD71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8F37D53-901A-47FA-975B-17F4010F566A}" type="datetimeFigureOut">
              <a:rPr lang="en-MY" smtClean="0"/>
              <a:pPr/>
              <a:t>26/1/2015</a:t>
            </a:fld>
            <a:endParaRPr lang="en-MY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MY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3A90E95-2D16-4A95-98B2-1606DC66FD71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  <a:solidFill>
            <a:schemeClr val="bg2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6600" b="1" dirty="0" smtClean="0"/>
              <a:t>English </a:t>
            </a:r>
            <a:endParaRPr lang="en-MY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2708920"/>
            <a:ext cx="6400800" cy="2448272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MY" dirty="0"/>
          </a:p>
          <a:p>
            <a:r>
              <a:rPr lang="en-US" sz="4000" dirty="0" smtClean="0"/>
              <a:t>PAPER 1 AND PAPER 2</a:t>
            </a:r>
          </a:p>
          <a:p>
            <a:r>
              <a:rPr lang="en-US" sz="3000" dirty="0" err="1" smtClean="0"/>
              <a:t>Pn</a:t>
            </a:r>
            <a:r>
              <a:rPr lang="en-US" sz="3000" dirty="0" smtClean="0"/>
              <a:t>. </a:t>
            </a:r>
            <a:r>
              <a:rPr lang="en-US" sz="3000" dirty="0" err="1" smtClean="0"/>
              <a:t>Nur</a:t>
            </a:r>
            <a:r>
              <a:rPr lang="en-US" sz="3000" dirty="0" smtClean="0"/>
              <a:t> </a:t>
            </a:r>
            <a:r>
              <a:rPr lang="en-US" sz="3000" dirty="0" err="1" smtClean="0"/>
              <a:t>Rashidah</a:t>
            </a:r>
            <a:r>
              <a:rPr lang="en-US" sz="3000" dirty="0" smtClean="0"/>
              <a:t> </a:t>
            </a:r>
            <a:r>
              <a:rPr lang="en-US" sz="3000" dirty="0" err="1" smtClean="0"/>
              <a:t>Khairunnisa</a:t>
            </a:r>
            <a:r>
              <a:rPr lang="en-US" sz="3000" dirty="0" smtClean="0"/>
              <a:t> </a:t>
            </a:r>
            <a:r>
              <a:rPr lang="en-US" sz="5400" dirty="0" smtClean="0"/>
              <a:t>.</a:t>
            </a:r>
            <a:endParaRPr lang="en-MY" sz="5400" dirty="0"/>
          </a:p>
        </p:txBody>
      </p:sp>
    </p:spTree>
    <p:extLst>
      <p:ext uri="{BB962C8B-B14F-4D97-AF65-F5344CB8AC3E}">
        <p14:creationId xmlns:p14="http://schemas.microsoft.com/office/powerpoint/2010/main" xmlns="" val="123329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 w="5715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Section A :</a:t>
            </a:r>
          </a:p>
          <a:p>
            <a:r>
              <a:rPr lang="en-US" b="1" dirty="0" smtClean="0"/>
              <a:t>- sentence construction based on the given </a:t>
            </a:r>
          </a:p>
          <a:p>
            <a:pPr marL="109728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words and graphics.</a:t>
            </a:r>
          </a:p>
          <a:p>
            <a:pPr marL="109728" indent="0">
              <a:buNone/>
            </a:pPr>
            <a:r>
              <a:rPr lang="en-US" b="1" dirty="0" smtClean="0"/>
              <a:t>   -composite picture with helping words.</a:t>
            </a:r>
          </a:p>
          <a:p>
            <a:pPr marL="109728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- the pupils may also choose not to use all  </a:t>
            </a:r>
          </a:p>
          <a:p>
            <a:pPr marL="109728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the words.</a:t>
            </a:r>
          </a:p>
          <a:p>
            <a:pPr marL="109728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- write 5 sentences.</a:t>
            </a:r>
            <a:endParaRPr lang="en-MY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/>
              <a:t>PAPER 2 :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xmlns="" val="389492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 w="5715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en-US" b="1" dirty="0" smtClean="0"/>
              <a:t>Section B :</a:t>
            </a:r>
          </a:p>
          <a:p>
            <a:r>
              <a:rPr lang="en-US" b="1" dirty="0" smtClean="0"/>
              <a:t>- an information transfer question.</a:t>
            </a:r>
          </a:p>
          <a:p>
            <a:r>
              <a:rPr lang="en-US" b="1" dirty="0" smtClean="0"/>
              <a:t>- 10 blankest.</a:t>
            </a:r>
          </a:p>
          <a:p>
            <a:r>
              <a:rPr lang="en-US" b="1" dirty="0" smtClean="0"/>
              <a:t>- read and understand information pertaining </a:t>
            </a:r>
          </a:p>
          <a:p>
            <a:pPr marL="109728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to three items based on the various topics  </a:t>
            </a:r>
          </a:p>
          <a:p>
            <a:pPr marL="109728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or Areas of Learning in the syllabus.</a:t>
            </a:r>
          </a:p>
          <a:p>
            <a:pPr>
              <a:buFont typeface="Arial" charset="0"/>
              <a:buChar char="•"/>
            </a:pPr>
            <a:r>
              <a:rPr lang="en-US" b="1" dirty="0" smtClean="0"/>
              <a:t>Spelling.</a:t>
            </a:r>
          </a:p>
          <a:p>
            <a:pPr>
              <a:buFont typeface="Arial" charset="0"/>
              <a:buChar char="•"/>
            </a:pPr>
            <a:r>
              <a:rPr lang="en-US" b="1" dirty="0" smtClean="0"/>
              <a:t>Punctuation.</a:t>
            </a:r>
          </a:p>
          <a:p>
            <a:pPr>
              <a:buFont typeface="Arial" charset="0"/>
              <a:buChar char="•"/>
            </a:pPr>
            <a:r>
              <a:rPr lang="en-US" b="1" dirty="0" smtClean="0"/>
              <a:t>Legibility.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MY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337180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 w="5715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Section C :</a:t>
            </a:r>
          </a:p>
          <a:p>
            <a:r>
              <a:rPr lang="en-US" b="1" dirty="0" smtClean="0"/>
              <a:t>Note expansion.</a:t>
            </a:r>
          </a:p>
          <a:p>
            <a:r>
              <a:rPr lang="en-US" b="1" dirty="0" smtClean="0"/>
              <a:t>Write an essay in a few paragraphs based on the pictures and words given.</a:t>
            </a:r>
          </a:p>
          <a:p>
            <a:r>
              <a:rPr lang="en-US" b="1" dirty="0" smtClean="0"/>
              <a:t>Read the instruction.</a:t>
            </a:r>
          </a:p>
          <a:p>
            <a:r>
              <a:rPr lang="en-US" b="1" dirty="0" smtClean="0"/>
              <a:t>Good command of the language to score high marks in this section.</a:t>
            </a:r>
            <a:endParaRPr lang="en-MY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203523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 w="5715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Read and understand the questions.</a:t>
            </a:r>
          </a:p>
          <a:p>
            <a:r>
              <a:rPr lang="en-US" b="1" dirty="0" smtClean="0"/>
              <a:t>Relate the pictures or graphics to the answers given.</a:t>
            </a:r>
          </a:p>
          <a:p>
            <a:r>
              <a:rPr lang="en-US" b="1" dirty="0" smtClean="0"/>
              <a:t>Understand the situation and dialogue .</a:t>
            </a:r>
          </a:p>
          <a:p>
            <a:r>
              <a:rPr lang="en-US" b="1" dirty="0" smtClean="0"/>
              <a:t>Look carefully for all the punctuation marks given.</a:t>
            </a:r>
          </a:p>
          <a:p>
            <a:r>
              <a:rPr lang="en-US" b="1" dirty="0" smtClean="0"/>
              <a:t>For the cloze passage, look </a:t>
            </a:r>
          </a:p>
          <a:p>
            <a:pPr marL="109728" indent="0">
              <a:buNone/>
            </a:pPr>
            <a:r>
              <a:rPr lang="en-US" b="1" dirty="0" smtClean="0"/>
              <a:t>   carefully at the picture given.</a:t>
            </a:r>
          </a:p>
          <a:p>
            <a:endParaRPr lang="en-MY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/>
              <a:t>TIPS : PAPER 1.</a:t>
            </a:r>
            <a:endParaRPr lang="en-MY" dirty="0"/>
          </a:p>
        </p:txBody>
      </p:sp>
      <p:pic>
        <p:nvPicPr>
          <p:cNvPr id="1026" name="Picture 2" descr="C:\Users\Nirla\AppData\Local\Microsoft\Windows\Temporary Internet Files\Content.IE5\Z65V967R\MC90041546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64620" y="4221088"/>
            <a:ext cx="2253979" cy="1940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1134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0133" y="1412776"/>
            <a:ext cx="8229600" cy="4525963"/>
          </a:xfrm>
          <a:ln w="5715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en-US" b="1" dirty="0" smtClean="0"/>
              <a:t>Read the passage twice.</a:t>
            </a:r>
          </a:p>
          <a:p>
            <a:r>
              <a:rPr lang="en-US" b="1" dirty="0" smtClean="0"/>
              <a:t>Read all the given options A, B, C, D before choosing the best answer.</a:t>
            </a:r>
          </a:p>
          <a:p>
            <a:r>
              <a:rPr lang="en-US" b="1" dirty="0" smtClean="0"/>
              <a:t>Answer all the questions given.</a:t>
            </a:r>
          </a:p>
          <a:p>
            <a:r>
              <a:rPr lang="en-US" b="1" dirty="0" smtClean="0"/>
              <a:t>For comprehension question, read the passage at least twice so that they can have</a:t>
            </a:r>
          </a:p>
          <a:p>
            <a:pPr marL="109728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a better understanding of the</a:t>
            </a:r>
          </a:p>
          <a:p>
            <a:pPr marL="109728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text.</a:t>
            </a:r>
            <a:endParaRPr lang="en-MY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2050" name="Picture 2" descr="C:\Users\Nirla\AppData\Local\Microsoft\Windows\Temporary Internet Files\Content.IE5\Z65V967R\MC90041546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1" y="4226615"/>
            <a:ext cx="2252202" cy="193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115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 w="5715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Look at the pictures and observe the activities and situation in it.</a:t>
            </a:r>
          </a:p>
          <a:p>
            <a:r>
              <a:rPr lang="en-US" b="1" dirty="0" smtClean="0"/>
              <a:t>The helping words given will help the candidates to get the general ideas.</a:t>
            </a:r>
          </a:p>
          <a:p>
            <a:r>
              <a:rPr lang="en-US" b="1" dirty="0" smtClean="0"/>
              <a:t>Pupils may or may not use the helping words.</a:t>
            </a:r>
          </a:p>
          <a:p>
            <a:r>
              <a:rPr lang="en-US" b="1" dirty="0" smtClean="0"/>
              <a:t>The sentences must be related to the situation in the pictures.</a:t>
            </a:r>
          </a:p>
          <a:p>
            <a:endParaRPr lang="en-MY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en-US" dirty="0" smtClean="0"/>
              <a:t>TIPS : PAPER 2</a:t>
            </a:r>
            <a:endParaRPr lang="en-MY" dirty="0"/>
          </a:p>
        </p:txBody>
      </p:sp>
      <p:pic>
        <p:nvPicPr>
          <p:cNvPr id="3074" name="Picture 2" descr="C:\Users\Nirla\AppData\Local\Microsoft\Windows\Temporary Internet Files\Content.IE5\4CDX2TOM\MP90044657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45124" y="4653136"/>
            <a:ext cx="2465359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8725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5663" y="1412776"/>
            <a:ext cx="8219256" cy="4666523"/>
          </a:xfrm>
          <a:ln w="5715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400" b="1" dirty="0" smtClean="0"/>
              <a:t>When transferring information from the original text, should be very careful with the spelling of words, capital letters and punctuations.</a:t>
            </a:r>
          </a:p>
          <a:p>
            <a:r>
              <a:rPr lang="en-US" sz="2400" b="1" dirty="0" smtClean="0"/>
              <a:t>Simple sentences, compound sentences and complex sentences can be used to construct sentences.</a:t>
            </a:r>
          </a:p>
          <a:p>
            <a:r>
              <a:rPr lang="en-US" sz="2400" b="1" dirty="0" smtClean="0"/>
              <a:t>For question 3, try to write in paragraphs.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Usage of dictionary is highly recommended.</a:t>
            </a:r>
            <a:endParaRPr lang="en-MY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 dirty="0"/>
          </a:p>
        </p:txBody>
      </p:sp>
      <p:pic>
        <p:nvPicPr>
          <p:cNvPr id="4098" name="Picture 2" descr="C:\Users\Nirla\AppData\Local\Microsoft\Windows\Temporary Internet Files\Content.IE5\4CDX2TOM\MP90044657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26273" y="4653136"/>
            <a:ext cx="275874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7027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WORK SMART</a:t>
            </a:r>
            <a:endParaRPr lang="en-MY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MY" dirty="0"/>
          </a:p>
        </p:txBody>
      </p:sp>
      <p:sp>
        <p:nvSpPr>
          <p:cNvPr id="4" name="Rectangle 3"/>
          <p:cNvSpPr/>
          <p:nvPr/>
        </p:nvSpPr>
        <p:spPr>
          <a:xfrm rot="20940033">
            <a:off x="966642" y="1807835"/>
            <a:ext cx="7380642" cy="313932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  <a:scene3d>
              <a:camera prst="isometricOffAxis1Righ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ENGLISH</a:t>
            </a:r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6600" b="1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</a:t>
            </a:r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6600" b="1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FUN</a:t>
            </a:r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r>
              <a:rPr lang="en-US" sz="6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!!!</a:t>
            </a:r>
            <a:endParaRPr lang="en-US" sz="6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481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bg2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en-US" sz="6600" b="1" dirty="0" smtClean="0"/>
              <a:t>English </a:t>
            </a:r>
            <a:endParaRPr lang="en-MY" sz="66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17638"/>
            <a:ext cx="7848600" cy="498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7222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 w="57150">
            <a:solidFill>
              <a:schemeClr val="accent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b="1" dirty="0" smtClean="0"/>
              <a:t>Will be assessed through two papers.</a:t>
            </a:r>
          </a:p>
          <a:p>
            <a:endParaRPr lang="en-US" b="1" dirty="0" smtClean="0"/>
          </a:p>
          <a:p>
            <a:r>
              <a:rPr lang="en-US" b="1" dirty="0" smtClean="0"/>
              <a:t>Paper 1 	- Objective.</a:t>
            </a:r>
          </a:p>
          <a:p>
            <a:pPr marL="1600200" lvl="6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50 minute.</a:t>
            </a:r>
          </a:p>
          <a:p>
            <a:pPr marL="1600200" lvl="6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Section A – 10 questions	- 10 marks.</a:t>
            </a:r>
          </a:p>
          <a:p>
            <a:pPr marL="1600200" lvl="6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Section B – 5 questions		- 5 marks.</a:t>
            </a:r>
          </a:p>
          <a:p>
            <a:pPr marL="1600200" lvl="6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Section C – 10 questions	- 10 marks.</a:t>
            </a:r>
          </a:p>
          <a:p>
            <a:pPr marL="1600200" lvl="6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Section D – 5 questions		- 5 marks.</a:t>
            </a:r>
          </a:p>
          <a:p>
            <a:pPr marL="1600200" lvl="6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Section E – 10 questions	- 10 marks.</a:t>
            </a:r>
          </a:p>
          <a:p>
            <a:pPr marL="1600200" lvl="6" indent="0">
              <a:buNone/>
            </a:pPr>
            <a:endParaRPr lang="en-US" b="1" dirty="0"/>
          </a:p>
          <a:p>
            <a:pPr marL="1600200" lvl="6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Total				- 40 marks.</a:t>
            </a:r>
          </a:p>
          <a:p>
            <a:pPr marL="1600200" lvl="6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/>
              <a:t>FORMAT :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xmlns="" val="371167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 w="5715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Paper 2 – Subjective.</a:t>
            </a:r>
          </a:p>
          <a:p>
            <a:endParaRPr lang="en-US" b="1" dirty="0" smtClean="0"/>
          </a:p>
          <a:p>
            <a:pPr marL="1600200" lvl="6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-   1 hour 15 minutes.</a:t>
            </a:r>
          </a:p>
          <a:p>
            <a:pPr marL="1600200" lvl="6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-   Section A	- Sentence Construction	- 10 marks.</a:t>
            </a:r>
          </a:p>
          <a:p>
            <a:pPr marL="1600200" lvl="6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-   Section B	- Information Transfer ( a )	- 10 marks.</a:t>
            </a:r>
          </a:p>
          <a:p>
            <a:pPr marL="1600200" lvl="6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	- Information Transfer ( b )	- 5 marks.</a:t>
            </a:r>
          </a:p>
          <a:p>
            <a:pPr marL="1600200" lvl="6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-   Section C	- Note Expansion		- 15 marks.</a:t>
            </a:r>
          </a:p>
          <a:p>
            <a:pPr marL="1600200" lvl="6" indent="0">
              <a:buNone/>
            </a:pPr>
            <a:endParaRPr lang="en-US" b="1" dirty="0"/>
          </a:p>
          <a:p>
            <a:pPr marL="1600200" lvl="6" indent="0">
              <a:buNone/>
            </a:pPr>
            <a:r>
              <a:rPr lang="en-US" b="1" dirty="0" smtClean="0"/>
              <a:t>       Total					- 40 marks.	</a:t>
            </a:r>
            <a:endParaRPr lang="en-MY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xmlns="" val="237453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 w="5715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000" b="1" dirty="0" smtClean="0"/>
              <a:t>Section A :</a:t>
            </a:r>
          </a:p>
          <a:p>
            <a:r>
              <a:rPr lang="en-US" sz="2000" b="1" dirty="0" smtClean="0"/>
              <a:t>Based on vocabulary ( </a:t>
            </a:r>
            <a:r>
              <a:rPr lang="en-US" sz="2000" b="1" dirty="0" err="1" smtClean="0"/>
              <a:t>perbendaharaan</a:t>
            </a:r>
            <a:r>
              <a:rPr lang="en-US" sz="2000" b="1" dirty="0" smtClean="0"/>
              <a:t> kata )</a:t>
            </a:r>
          </a:p>
          <a:p>
            <a:r>
              <a:rPr lang="en-US" sz="2000" b="1" dirty="0" smtClean="0"/>
              <a:t>- word, phrases or sentence level.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Section B :</a:t>
            </a:r>
          </a:p>
          <a:p>
            <a:r>
              <a:rPr lang="en-US" sz="2000" b="1" dirty="0" smtClean="0"/>
              <a:t>Based on social and language expression.</a:t>
            </a:r>
          </a:p>
          <a:p>
            <a:r>
              <a:rPr lang="en-US" sz="2000" b="1" dirty="0" smtClean="0"/>
              <a:t>- correct social expression with visual clues  </a:t>
            </a:r>
          </a:p>
          <a:p>
            <a:pPr marL="109728" indent="0">
              <a:buNone/>
            </a:pPr>
            <a:r>
              <a:rPr lang="en-US" sz="2000" b="1" dirty="0" smtClean="0"/>
              <a:t>     as guide.</a:t>
            </a:r>
          </a:p>
          <a:p>
            <a:pPr marL="109728" indent="0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- appropriate vocabulary based on given </a:t>
            </a:r>
          </a:p>
          <a:p>
            <a:pPr marL="109728" indent="0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situations.</a:t>
            </a:r>
          </a:p>
          <a:p>
            <a:pPr marL="109728" indent="0">
              <a:buNone/>
            </a:pPr>
            <a:endParaRPr lang="en-US" sz="2000" b="1" dirty="0"/>
          </a:p>
          <a:p>
            <a:pPr marL="109728" indent="0">
              <a:buNone/>
            </a:pPr>
            <a:endParaRPr lang="en-US" sz="2000" b="1" dirty="0" smtClean="0"/>
          </a:p>
          <a:p>
            <a:pPr marL="109728" indent="0">
              <a:buNone/>
            </a:pPr>
            <a:endParaRPr lang="en-US" sz="2000" b="1" dirty="0" smtClean="0"/>
          </a:p>
          <a:p>
            <a:pPr marL="109728" indent="0">
              <a:buNone/>
            </a:pPr>
            <a:endParaRPr lang="en-US" sz="2000" b="1" dirty="0"/>
          </a:p>
          <a:p>
            <a:pPr marL="109728" indent="0">
              <a:buNone/>
            </a:pPr>
            <a:endParaRPr lang="en-US" sz="2000" b="1" dirty="0" smtClean="0"/>
          </a:p>
          <a:p>
            <a:pPr marL="109728" indent="0">
              <a:buNone/>
            </a:pPr>
            <a:endParaRPr lang="en-US" sz="2000" b="1" dirty="0"/>
          </a:p>
          <a:p>
            <a:pPr marL="109728" indent="0">
              <a:buNone/>
            </a:pPr>
            <a:endParaRPr lang="en-US" sz="2000" b="1" dirty="0" smtClean="0"/>
          </a:p>
          <a:p>
            <a:pPr marL="109728" indent="0">
              <a:buNone/>
            </a:pPr>
            <a:endParaRPr lang="en-US" sz="2000" b="1" dirty="0"/>
          </a:p>
          <a:p>
            <a:pPr marL="109728" indent="0">
              <a:buNone/>
            </a:pPr>
            <a:endParaRPr lang="en-MY" sz="2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/>
              <a:t>PAPER 1 :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xmlns="" val="91272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 w="5715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endParaRPr lang="en-US" dirty="0" smtClean="0"/>
          </a:p>
          <a:p>
            <a:r>
              <a:rPr lang="en-US" b="1" dirty="0"/>
              <a:t> </a:t>
            </a:r>
            <a:r>
              <a:rPr lang="en-US" b="1" dirty="0" smtClean="0"/>
              <a:t>     - parts of speech based on visual and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textual clues.</a:t>
            </a:r>
          </a:p>
          <a:p>
            <a:endParaRPr lang="en-US" b="1" dirty="0"/>
          </a:p>
          <a:p>
            <a:r>
              <a:rPr lang="en-US" b="1" dirty="0" smtClean="0"/>
              <a:t>*based on pictures.</a:t>
            </a:r>
          </a:p>
          <a:p>
            <a:r>
              <a:rPr lang="en-US" b="1" dirty="0" smtClean="0"/>
              <a:t>* two bubbles appear in each picture.</a:t>
            </a:r>
          </a:p>
          <a:p>
            <a:r>
              <a:rPr lang="en-US" b="1" dirty="0" smtClean="0"/>
              <a:t>* determine the exact situation.</a:t>
            </a:r>
          </a:p>
          <a:p>
            <a:r>
              <a:rPr lang="en-US" b="1" dirty="0" smtClean="0"/>
              <a:t>* choose the appropriate response.</a:t>
            </a:r>
            <a:endParaRPr lang="en-MY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14412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 w="5715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Section C :</a:t>
            </a:r>
          </a:p>
          <a:p>
            <a:endParaRPr lang="en-US" b="1" dirty="0" smtClean="0"/>
          </a:p>
          <a:p>
            <a:r>
              <a:rPr lang="en-US" b="1" dirty="0" smtClean="0"/>
              <a:t>Pupils knowledge and understanding of grammar.</a:t>
            </a:r>
          </a:p>
          <a:p>
            <a:r>
              <a:rPr lang="en-US" b="1" dirty="0"/>
              <a:t> </a:t>
            </a:r>
            <a:r>
              <a:rPr lang="en-US" b="1" dirty="0" smtClean="0"/>
              <a:t>- grammatical items, spelling and </a:t>
            </a:r>
          </a:p>
          <a:p>
            <a:pPr marL="109728" indent="0">
              <a:buNone/>
            </a:pPr>
            <a:r>
              <a:rPr lang="en-US" b="1" dirty="0" smtClean="0"/>
              <a:t>      punctuations.</a:t>
            </a:r>
          </a:p>
          <a:p>
            <a:pPr marL="109728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- synonyms ( </a:t>
            </a:r>
            <a:r>
              <a:rPr lang="en-US" b="1" dirty="0" err="1" smtClean="0"/>
              <a:t>sama</a:t>
            </a:r>
            <a:r>
              <a:rPr lang="en-US" b="1" dirty="0" smtClean="0"/>
              <a:t> </a:t>
            </a:r>
            <a:r>
              <a:rPr lang="en-US" b="1" dirty="0" err="1" smtClean="0"/>
              <a:t>erti</a:t>
            </a:r>
            <a:r>
              <a:rPr lang="en-US" b="1" dirty="0" smtClean="0"/>
              <a:t> ) and antonyms ( kata   </a:t>
            </a:r>
          </a:p>
          <a:p>
            <a:pPr marL="109728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</a:t>
            </a:r>
            <a:r>
              <a:rPr lang="en-US" b="1" dirty="0" err="1" smtClean="0"/>
              <a:t>lawan</a:t>
            </a:r>
            <a:r>
              <a:rPr lang="en-US" b="1" dirty="0" smtClean="0"/>
              <a:t> )</a:t>
            </a:r>
          </a:p>
          <a:p>
            <a:pPr marL="109728" indent="0">
              <a:buNone/>
            </a:pPr>
            <a:endParaRPr lang="en-MY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357946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 w="5715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Section D :</a:t>
            </a:r>
          </a:p>
          <a:p>
            <a:endParaRPr lang="en-US" b="1" dirty="0" smtClean="0"/>
          </a:p>
          <a:p>
            <a:r>
              <a:rPr lang="en-US" b="1" dirty="0" smtClean="0"/>
              <a:t>- based on text completion ( cloze passage )</a:t>
            </a:r>
          </a:p>
          <a:p>
            <a:r>
              <a:rPr lang="en-US" b="1" dirty="0" smtClean="0"/>
              <a:t>- wholly picture dependent.</a:t>
            </a:r>
          </a:p>
          <a:p>
            <a:r>
              <a:rPr lang="en-US" b="1" dirty="0" smtClean="0"/>
              <a:t>- five blanks.</a:t>
            </a:r>
          </a:p>
          <a:p>
            <a:r>
              <a:rPr lang="en-US" b="1" dirty="0" smtClean="0"/>
              <a:t>* parts of speech ( grammar )</a:t>
            </a:r>
          </a:p>
          <a:p>
            <a:endParaRPr lang="en-MY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279405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 w="5715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Section E :</a:t>
            </a:r>
          </a:p>
          <a:p>
            <a:r>
              <a:rPr lang="en-US" b="1" dirty="0" smtClean="0"/>
              <a:t>Based on Reading and Comprehension.</a:t>
            </a:r>
          </a:p>
          <a:p>
            <a:r>
              <a:rPr lang="en-US" b="1" dirty="0" smtClean="0"/>
              <a:t>10 multiple choice questions based on 2 passages.</a:t>
            </a:r>
          </a:p>
          <a:p>
            <a:r>
              <a:rPr lang="en-US" b="1" dirty="0" smtClean="0"/>
              <a:t>This section require the candidates to think beyond the text. (means rely on their experience / prior knowledge )</a:t>
            </a:r>
            <a:endParaRPr lang="en-MY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429299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196</TotalTime>
  <Words>577</Words>
  <Application>Microsoft Office PowerPoint</Application>
  <PresentationFormat>On-screen Show (4:3)</PresentationFormat>
  <Paragraphs>135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English </vt:lpstr>
      <vt:lpstr>English </vt:lpstr>
      <vt:lpstr>FORMAT :</vt:lpstr>
      <vt:lpstr>Slide 4</vt:lpstr>
      <vt:lpstr>PAPER 1 :</vt:lpstr>
      <vt:lpstr>Slide 6</vt:lpstr>
      <vt:lpstr>Slide 7</vt:lpstr>
      <vt:lpstr>Slide 8</vt:lpstr>
      <vt:lpstr>Slide 9</vt:lpstr>
      <vt:lpstr>PAPER 2 :</vt:lpstr>
      <vt:lpstr>Slide 11</vt:lpstr>
      <vt:lpstr>Slide 12</vt:lpstr>
      <vt:lpstr>TIPS : PAPER 1.</vt:lpstr>
      <vt:lpstr>Slide 14</vt:lpstr>
      <vt:lpstr>TIPS : PAPER 2</vt:lpstr>
      <vt:lpstr>Slide 16</vt:lpstr>
      <vt:lpstr>WORK SMART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</dc:title>
  <dc:creator>Nirla</dc:creator>
  <cp:lastModifiedBy>user</cp:lastModifiedBy>
  <cp:revision>19</cp:revision>
  <dcterms:created xsi:type="dcterms:W3CDTF">2012-12-30T00:06:39Z</dcterms:created>
  <dcterms:modified xsi:type="dcterms:W3CDTF">2015-01-26T14:47:11Z</dcterms:modified>
</cp:coreProperties>
</file>